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3" r:id="rId2"/>
    <p:sldId id="257" r:id="rId3"/>
    <p:sldId id="261" r:id="rId4"/>
    <p:sldId id="258" r:id="rId5"/>
    <p:sldId id="259" r:id="rId6"/>
    <p:sldId id="260" r:id="rId7"/>
    <p:sldId id="268" r:id="rId8"/>
    <p:sldId id="266" r:id="rId9"/>
    <p:sldId id="267" r:id="rId10"/>
    <p:sldId id="269" r:id="rId11"/>
    <p:sldId id="270" r:id="rId12"/>
    <p:sldId id="271" r:id="rId13"/>
    <p:sldId id="277" r:id="rId14"/>
    <p:sldId id="275" r:id="rId15"/>
    <p:sldId id="276" r:id="rId16"/>
    <p:sldId id="273" r:id="rId17"/>
    <p:sldId id="274" r:id="rId18"/>
    <p:sldId id="278" r:id="rId19"/>
    <p:sldId id="279" r:id="rId20"/>
    <p:sldId id="280" r:id="rId21"/>
    <p:sldId id="281" r:id="rId22"/>
    <p:sldId id="282" r:id="rId23"/>
    <p:sldId id="283" r:id="rId24"/>
    <p:sldId id="284" r:id="rId25"/>
    <p:sldId id="285" r:id="rId26"/>
    <p:sldId id="286" r:id="rId2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01/06/1447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01/06/1447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01/06/1447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01/06/1447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01/06/1447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01/06/1447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01/06/1447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01/06/1447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01/06/1447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01/06/1447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01/06/1447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01/06/1447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07704" y="548681"/>
            <a:ext cx="5256584" cy="954107"/>
          </a:xfrm>
          <a:prstGeom prst="rect">
            <a:avLst/>
          </a:prstGeom>
        </p:spPr>
        <p:txBody>
          <a:bodyPr wrap="square">
            <a:spAutoFit/>
          </a:bodyPr>
          <a:lstStyle/>
          <a:p>
            <a:r>
              <a:rPr lang="en-US" sz="2800" b="1" dirty="0"/>
              <a:t>Fish diseases – (fiqcqjw)- year 5</a:t>
            </a:r>
            <a:br>
              <a:rPr lang="en-US" sz="2800" b="1" dirty="0"/>
            </a:br>
            <a:endParaRPr lang="ar-IQ" sz="28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14525"/>
            <a:ext cx="3810000"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رابط مستقيم 3"/>
          <p:cNvCxnSpPr/>
          <p:nvPr/>
        </p:nvCxnSpPr>
        <p:spPr>
          <a:xfrm>
            <a:off x="899592" y="1502788"/>
            <a:ext cx="763284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مستطيل 7"/>
          <p:cNvSpPr/>
          <p:nvPr/>
        </p:nvSpPr>
        <p:spPr>
          <a:xfrm>
            <a:off x="4716016" y="2132856"/>
            <a:ext cx="3995936" cy="1200329"/>
          </a:xfrm>
          <a:prstGeom prst="rect">
            <a:avLst/>
          </a:prstGeom>
        </p:spPr>
        <p:txBody>
          <a:bodyPr wrap="square">
            <a:spAutoFit/>
          </a:bodyPr>
          <a:lstStyle/>
          <a:p>
            <a:pPr algn="ctr"/>
            <a:r>
              <a:rPr lang="en-US" sz="2400" b="1" dirty="0"/>
              <a:t>Chapter 1 – External &amp; Internal   fish anatomy</a:t>
            </a:r>
          </a:p>
          <a:p>
            <a:pPr algn="ctr"/>
            <a:r>
              <a:rPr lang="en-US" sz="2400" b="1" dirty="0"/>
              <a:t>Lecture 1</a:t>
            </a:r>
          </a:p>
        </p:txBody>
      </p:sp>
      <p:sp>
        <p:nvSpPr>
          <p:cNvPr id="9" name="مستطيل 8"/>
          <p:cNvSpPr/>
          <p:nvPr/>
        </p:nvSpPr>
        <p:spPr>
          <a:xfrm>
            <a:off x="4535996" y="3749496"/>
            <a:ext cx="4189772" cy="1477328"/>
          </a:xfrm>
          <a:prstGeom prst="rect">
            <a:avLst/>
          </a:prstGeom>
        </p:spPr>
        <p:txBody>
          <a:bodyPr wrap="square">
            <a:spAutoFit/>
          </a:bodyPr>
          <a:lstStyle/>
          <a:p>
            <a:pPr algn="ctr"/>
            <a:r>
              <a:rPr lang="en-US" b="1" dirty="0"/>
              <a:t>By  </a:t>
            </a:r>
            <a:r>
              <a:rPr lang="en-US" b="1" dirty="0" err="1"/>
              <a:t>Omeet</a:t>
            </a:r>
            <a:r>
              <a:rPr lang="en-US" b="1" dirty="0"/>
              <a:t> </a:t>
            </a:r>
            <a:r>
              <a:rPr lang="en-US" b="1" dirty="0" err="1"/>
              <a:t>faisel</a:t>
            </a:r>
            <a:endParaRPr lang="en-US" b="1" dirty="0"/>
          </a:p>
          <a:p>
            <a:pPr algn="ctr"/>
            <a:r>
              <a:rPr lang="en-US" b="1" dirty="0"/>
              <a:t>Department of Pathology and Poultry diseases</a:t>
            </a:r>
          </a:p>
          <a:p>
            <a:pPr algn="ctr"/>
            <a:r>
              <a:rPr lang="en-US" b="1" dirty="0"/>
              <a:t>College of Veterinary </a:t>
            </a:r>
            <a:r>
              <a:rPr lang="en-US" b="1" dirty="0" err="1"/>
              <a:t>Medicin</a:t>
            </a:r>
            <a:endParaRPr lang="en-US" b="1" dirty="0"/>
          </a:p>
          <a:p>
            <a:pPr algn="ctr"/>
            <a:r>
              <a:rPr lang="en-US" b="1" dirty="0"/>
              <a:t>University of Basrah</a:t>
            </a:r>
          </a:p>
        </p:txBody>
      </p:sp>
      <p:sp>
        <p:nvSpPr>
          <p:cNvPr id="10" name="مستطيل 9"/>
          <p:cNvSpPr/>
          <p:nvPr/>
        </p:nvSpPr>
        <p:spPr>
          <a:xfrm>
            <a:off x="611560" y="5934670"/>
            <a:ext cx="8208911" cy="646331"/>
          </a:xfrm>
          <a:prstGeom prst="rect">
            <a:avLst/>
          </a:prstGeom>
        </p:spPr>
        <p:txBody>
          <a:bodyPr wrap="square">
            <a:spAutoFit/>
          </a:bodyPr>
          <a:lstStyle/>
          <a:p>
            <a:pPr algn="l"/>
            <a:r>
              <a:rPr lang="en-US" dirty="0"/>
              <a:t>University of Basrah-College of Veterinary Medicine-Department of Pathology and Poultry diseases</a:t>
            </a:r>
          </a:p>
        </p:txBody>
      </p:sp>
      <p:cxnSp>
        <p:nvCxnSpPr>
          <p:cNvPr id="12" name="رابط مستقيم 11"/>
          <p:cNvCxnSpPr/>
          <p:nvPr/>
        </p:nvCxnSpPr>
        <p:spPr>
          <a:xfrm>
            <a:off x="611560" y="5805264"/>
            <a:ext cx="810039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565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a:solidFill>
                  <a:srgbClr val="FF0000"/>
                </a:solidFill>
                <a:latin typeface="Andalus" pitchFamily="18" charset="-78"/>
                <a:cs typeface="Andalus" pitchFamily="18" charset="-78"/>
              </a:rPr>
              <a:t>Lateral line</a:t>
            </a:r>
            <a:endParaRPr lang="ar-IQ" dirty="0">
              <a:solidFill>
                <a:srgbClr val="FF0000"/>
              </a:solidFill>
              <a:latin typeface="Andalus" pitchFamily="18" charset="-78"/>
              <a:cs typeface="Andalus" pitchFamily="18" charset="-78"/>
            </a:endParaRPr>
          </a:p>
        </p:txBody>
      </p:sp>
      <p:sp>
        <p:nvSpPr>
          <p:cNvPr id="4" name="عنصر نائب للمحتوى 3"/>
          <p:cNvSpPr>
            <a:spLocks noGrp="1"/>
          </p:cNvSpPr>
          <p:nvPr>
            <p:ph idx="1"/>
          </p:nvPr>
        </p:nvSpPr>
        <p:spPr/>
        <p:txBody>
          <a:bodyPr>
            <a:normAutofit fontScale="92500" lnSpcReduction="20000"/>
          </a:bodyPr>
          <a:lstStyle/>
          <a:p>
            <a:pPr algn="just">
              <a:lnSpc>
                <a:spcPct val="150000"/>
              </a:lnSpc>
            </a:pPr>
            <a:r>
              <a:rPr lang="en-US" dirty="0">
                <a:latin typeface="Andalus" pitchFamily="18" charset="-78"/>
                <a:cs typeface="Andalus" pitchFamily="18" charset="-78"/>
              </a:rPr>
              <a:t>Is a sense organ used to detect movement, vibration in the surrounding water and is capable of determining the direction of their source. It is clearly visible is present along middle side of body. In most species, it consists of a line of receptors running along each side of the fish</a:t>
            </a:r>
            <a:endParaRPr lang="ar-IQ" dirty="0">
              <a:latin typeface="Andalus" pitchFamily="18" charset="-78"/>
              <a:cs typeface="Andalus" pitchFamily="18" charset="-78"/>
            </a:endParaRPr>
          </a:p>
        </p:txBody>
      </p:sp>
    </p:spTree>
    <p:extLst>
      <p:ext uri="{BB962C8B-B14F-4D97-AF65-F5344CB8AC3E}">
        <p14:creationId xmlns:p14="http://schemas.microsoft.com/office/powerpoint/2010/main" val="4273226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solidFill>
                  <a:srgbClr val="FF0000"/>
                </a:solidFill>
                <a:latin typeface="Andalus" pitchFamily="18" charset="-78"/>
                <a:cs typeface="Andalus" pitchFamily="18" charset="-78"/>
              </a:rPr>
              <a:t>Head</a:t>
            </a:r>
            <a:r>
              <a:rPr lang="en-US" dirty="0">
                <a:latin typeface="Andalus" pitchFamily="18" charset="-78"/>
                <a:cs typeface="Andalus" pitchFamily="18" charset="-78"/>
              </a:rPr>
              <a:t>: The head in fish includes many parts</a:t>
            </a:r>
            <a:endParaRPr lang="ar-IQ" dirty="0">
              <a:latin typeface="Andalus" pitchFamily="18" charset="-78"/>
              <a:cs typeface="Andalus" pitchFamily="18" charset="-78"/>
            </a:endParaRPr>
          </a:p>
        </p:txBody>
      </p:sp>
      <p:sp>
        <p:nvSpPr>
          <p:cNvPr id="4" name="عنصر نائب للمحتوى 3"/>
          <p:cNvSpPr>
            <a:spLocks noGrp="1"/>
          </p:cNvSpPr>
          <p:nvPr>
            <p:ph idx="1"/>
          </p:nvPr>
        </p:nvSpPr>
        <p:spPr/>
        <p:txBody>
          <a:bodyPr/>
          <a:lstStyle/>
          <a:p>
            <a:pPr algn="l"/>
            <a:r>
              <a:rPr lang="en-GB" dirty="0">
                <a:latin typeface="Andalus" pitchFamily="18" charset="-78"/>
                <a:cs typeface="Andalus" pitchFamily="18" charset="-78"/>
              </a:rPr>
              <a:t>Mouth</a:t>
            </a:r>
          </a:p>
          <a:p>
            <a:pPr algn="l"/>
            <a:r>
              <a:rPr lang="en-GB" dirty="0">
                <a:latin typeface="Andalus" pitchFamily="18" charset="-78"/>
                <a:cs typeface="Andalus" pitchFamily="18" charset="-78"/>
              </a:rPr>
              <a:t>Nares (Nostrils)</a:t>
            </a:r>
          </a:p>
          <a:p>
            <a:pPr algn="l"/>
            <a:r>
              <a:rPr lang="en-GB" dirty="0">
                <a:latin typeface="Andalus" pitchFamily="18" charset="-78"/>
                <a:cs typeface="Andalus" pitchFamily="18" charset="-78"/>
              </a:rPr>
              <a:t>Eyes</a:t>
            </a:r>
          </a:p>
          <a:p>
            <a:pPr algn="l"/>
            <a:r>
              <a:rPr lang="en-GB" dirty="0">
                <a:latin typeface="Andalus" pitchFamily="18" charset="-78"/>
                <a:cs typeface="Andalus" pitchFamily="18" charset="-78"/>
              </a:rPr>
              <a:t>Ears</a:t>
            </a:r>
          </a:p>
          <a:p>
            <a:pPr algn="l"/>
            <a:r>
              <a:rPr lang="en-GB" dirty="0">
                <a:latin typeface="Andalus" pitchFamily="18" charset="-78"/>
                <a:cs typeface="Andalus" pitchFamily="18" charset="-78"/>
              </a:rPr>
              <a:t>Operculum</a:t>
            </a:r>
          </a:p>
          <a:p>
            <a:pPr algn="l"/>
            <a:r>
              <a:rPr lang="en-GB" dirty="0">
                <a:latin typeface="Andalus" pitchFamily="18" charset="-78"/>
                <a:cs typeface="Andalus" pitchFamily="18" charset="-78"/>
              </a:rPr>
              <a:t>Gills</a:t>
            </a:r>
          </a:p>
          <a:p>
            <a:pPr algn="l"/>
            <a:endParaRPr lang="ar-IQ" dirty="0"/>
          </a:p>
        </p:txBody>
      </p:sp>
    </p:spTree>
    <p:extLst>
      <p:ext uri="{BB962C8B-B14F-4D97-AF65-F5344CB8AC3E}">
        <p14:creationId xmlns:p14="http://schemas.microsoft.com/office/powerpoint/2010/main" val="4201598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361835" cy="431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3621065" y="612754"/>
            <a:ext cx="1604927" cy="707886"/>
          </a:xfrm>
          <a:prstGeom prst="rect">
            <a:avLst/>
          </a:prstGeom>
          <a:noFill/>
        </p:spPr>
        <p:txBody>
          <a:bodyPr wrap="none" rtlCol="1">
            <a:spAutoFit/>
          </a:bodyPr>
          <a:lstStyle/>
          <a:p>
            <a:pPr algn="ctr"/>
            <a:r>
              <a:rPr lang="en-GB" sz="4000" dirty="0">
                <a:solidFill>
                  <a:srgbClr val="FF0000"/>
                </a:solidFill>
                <a:latin typeface="Andalus" pitchFamily="18" charset="-78"/>
                <a:cs typeface="Andalus" pitchFamily="18" charset="-78"/>
              </a:rPr>
              <a:t>Mouth</a:t>
            </a:r>
            <a:endParaRPr lang="ar-IQ" dirty="0">
              <a:solidFill>
                <a:srgbClr val="FF0000"/>
              </a:solidFill>
              <a:latin typeface="Andalus" pitchFamily="18" charset="-78"/>
              <a:cs typeface="Andalus" pitchFamily="18" charset="-78"/>
            </a:endParaRPr>
          </a:p>
        </p:txBody>
      </p:sp>
    </p:spTree>
    <p:extLst>
      <p:ext uri="{BB962C8B-B14F-4D97-AF65-F5344CB8AC3E}">
        <p14:creationId xmlns:p14="http://schemas.microsoft.com/office/powerpoint/2010/main" val="3044635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a:solidFill>
                  <a:srgbClr val="FF0000"/>
                </a:solidFill>
                <a:latin typeface="Andalus" pitchFamily="18" charset="-78"/>
                <a:cs typeface="Andalus" pitchFamily="18" charset="-78"/>
              </a:rPr>
              <a:t>Nares (Nostrils):</a:t>
            </a:r>
            <a:r>
              <a:rPr lang="en-GB" dirty="0">
                <a:latin typeface="Andalus" pitchFamily="18" charset="-78"/>
                <a:cs typeface="Andalus" pitchFamily="18" charset="-78"/>
              </a:rPr>
              <a:t> </a:t>
            </a:r>
            <a:endParaRPr lang="ar-IQ" dirty="0">
              <a:latin typeface="Andalus" pitchFamily="18" charset="-78"/>
              <a:cs typeface="Andalus" pitchFamily="18" charset="-78"/>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556792"/>
            <a:ext cx="7689567" cy="457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4651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20000"/>
          </a:bodyPr>
          <a:lstStyle/>
          <a:p>
            <a:pPr algn="just">
              <a:lnSpc>
                <a:spcPct val="150000"/>
              </a:lnSpc>
            </a:pPr>
            <a:r>
              <a:rPr lang="en-US" dirty="0">
                <a:solidFill>
                  <a:srgbClr val="FF0000"/>
                </a:solidFill>
                <a:latin typeface="Andalus" pitchFamily="18" charset="-78"/>
                <a:cs typeface="Andalus" pitchFamily="18" charset="-78"/>
              </a:rPr>
              <a:t>Eyes</a:t>
            </a:r>
            <a:r>
              <a:rPr lang="en-US" dirty="0">
                <a:latin typeface="Andalus" pitchFamily="18" charset="-78"/>
                <a:cs typeface="Andalus" pitchFamily="18" charset="-78"/>
              </a:rPr>
              <a:t>:  located in lateral position at anterior end of head. The eyes are adapted for seeing underwater and have only local vision. Some fish can see ultraviolet and some can see polarized light.</a:t>
            </a:r>
          </a:p>
          <a:p>
            <a:pPr algn="just">
              <a:lnSpc>
                <a:spcPct val="150000"/>
              </a:lnSpc>
            </a:pPr>
            <a:r>
              <a:rPr lang="en-US" dirty="0">
                <a:solidFill>
                  <a:srgbClr val="FF0000"/>
                </a:solidFill>
                <a:latin typeface="Andalus" pitchFamily="18" charset="-78"/>
                <a:cs typeface="Andalus" pitchFamily="18" charset="-78"/>
              </a:rPr>
              <a:t>Ears</a:t>
            </a:r>
            <a:r>
              <a:rPr lang="en-US" dirty="0">
                <a:latin typeface="Andalus" pitchFamily="18" charset="-78"/>
                <a:cs typeface="Andalus" pitchFamily="18" charset="-78"/>
              </a:rPr>
              <a:t>: There is an inner ear but no external or middle ear, have sensory function</a:t>
            </a:r>
            <a:r>
              <a:rPr lang="en-US" dirty="0"/>
              <a:t>.</a:t>
            </a:r>
            <a:endParaRPr lang="ar-IQ" dirty="0"/>
          </a:p>
        </p:txBody>
      </p:sp>
    </p:spTree>
    <p:extLst>
      <p:ext uri="{BB962C8B-B14F-4D97-AF65-F5344CB8AC3E}">
        <p14:creationId xmlns:p14="http://schemas.microsoft.com/office/powerpoint/2010/main" val="2710699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a:t>Operculum:</a:t>
            </a:r>
            <a:endParaRPr lang="ar-IQ"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736" y="1916832"/>
            <a:ext cx="8241561"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262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solidFill>
                  <a:srgbClr val="FF0000"/>
                </a:solidFill>
                <a:latin typeface="Andalus" pitchFamily="18" charset="-78"/>
                <a:cs typeface="Andalus" pitchFamily="18" charset="-78"/>
              </a:rPr>
              <a:t>Gill</a:t>
            </a:r>
            <a:r>
              <a:rPr lang="en-US" dirty="0">
                <a:latin typeface="Andalus" pitchFamily="18" charset="-78"/>
                <a:cs typeface="Andalus" pitchFamily="18" charset="-78"/>
              </a:rPr>
              <a:t>: Most fish have 4 gills on each side located under the operculum</a:t>
            </a:r>
            <a:endParaRPr lang="ar-IQ" dirty="0">
              <a:latin typeface="Andalus" pitchFamily="18" charset="-78"/>
              <a:cs typeface="Andalus" pitchFamily="18" charset="-78"/>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060848"/>
            <a:ext cx="411029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79" y="2276872"/>
            <a:ext cx="448351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647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12" y="1124744"/>
            <a:ext cx="862985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3112" y="664310"/>
            <a:ext cx="972108" cy="369332"/>
          </a:xfrm>
          <a:prstGeom prst="rect">
            <a:avLst/>
          </a:prstGeom>
          <a:noFill/>
        </p:spPr>
        <p:txBody>
          <a:bodyPr wrap="square" rtlCol="0">
            <a:spAutoFit/>
          </a:bodyPr>
          <a:lstStyle/>
          <a:p>
            <a:r>
              <a:rPr lang="ar-IQ" b="1" dirty="0"/>
              <a:t>للاطلاع</a:t>
            </a:r>
            <a:endParaRPr lang="en-US" b="1" dirty="0"/>
          </a:p>
        </p:txBody>
      </p:sp>
    </p:spTree>
    <p:extLst>
      <p:ext uri="{BB962C8B-B14F-4D97-AF65-F5344CB8AC3E}">
        <p14:creationId xmlns:p14="http://schemas.microsoft.com/office/powerpoint/2010/main" val="3643504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 y="260648"/>
            <a:ext cx="8796470"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3568" y="636657"/>
            <a:ext cx="798617" cy="400110"/>
          </a:xfrm>
          <a:prstGeom prst="rect">
            <a:avLst/>
          </a:prstGeom>
          <a:noFill/>
        </p:spPr>
        <p:txBody>
          <a:bodyPr wrap="none" rtlCol="0">
            <a:spAutoFit/>
          </a:bodyPr>
          <a:lstStyle/>
          <a:p>
            <a:r>
              <a:rPr lang="ar-IQ" sz="2000" b="1" dirty="0"/>
              <a:t>للاطلاع</a:t>
            </a:r>
            <a:endParaRPr lang="en-US" sz="2000" b="1" dirty="0"/>
          </a:p>
        </p:txBody>
      </p:sp>
    </p:spTree>
    <p:extLst>
      <p:ext uri="{BB962C8B-B14F-4D97-AF65-F5344CB8AC3E}">
        <p14:creationId xmlns:p14="http://schemas.microsoft.com/office/powerpoint/2010/main" val="2087482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rgbClr val="FF0000"/>
                </a:solidFill>
              </a:rPr>
              <a:t>Internal fish anatomy </a:t>
            </a:r>
            <a:endParaRPr lang="ar-IQ" dirty="0">
              <a:solidFill>
                <a:srgbClr val="FF0000"/>
              </a:solidFill>
            </a:endParaRPr>
          </a:p>
        </p:txBody>
      </p:sp>
      <p:sp>
        <p:nvSpPr>
          <p:cNvPr id="3" name="عنصر نائب للمحتوى 2"/>
          <p:cNvSpPr>
            <a:spLocks noGrp="1"/>
          </p:cNvSpPr>
          <p:nvPr>
            <p:ph idx="1"/>
          </p:nvPr>
        </p:nvSpPr>
        <p:spPr>
          <a:xfrm>
            <a:off x="457200" y="1600200"/>
            <a:ext cx="8363272" cy="4813556"/>
          </a:xfrm>
        </p:spPr>
        <p:txBody>
          <a:bodyPr/>
          <a:lstStyle/>
          <a:p>
            <a:pPr marL="0" indent="0" algn="l">
              <a:buNone/>
            </a:pPr>
            <a:r>
              <a:rPr lang="en-US" dirty="0"/>
              <a:t>1-</a:t>
            </a:r>
            <a:r>
              <a:rPr lang="en-GB" b="1" dirty="0"/>
              <a:t>Musculoskeletal</a:t>
            </a:r>
            <a:r>
              <a:rPr lang="en-GB" dirty="0"/>
              <a:t>:</a:t>
            </a:r>
          </a:p>
          <a:p>
            <a:pPr marL="0" indent="0" algn="l">
              <a:buNone/>
            </a:pPr>
            <a:r>
              <a:rPr lang="en-GB" b="1" dirty="0">
                <a:solidFill>
                  <a:schemeClr val="accent1"/>
                </a:solidFill>
              </a:rPr>
              <a:t>Muscle</a:t>
            </a:r>
            <a:endParaRPr lang="ar-IQ" b="1" dirty="0">
              <a:solidFill>
                <a:schemeClr val="accent1"/>
              </a:solidFill>
            </a:endParaRPr>
          </a:p>
          <a:p>
            <a:pPr marL="0" indent="0" algn="l">
              <a:buNone/>
            </a:pPr>
            <a:r>
              <a:rPr lang="en-US" b="1" dirty="0">
                <a:solidFill>
                  <a:schemeClr val="accent1"/>
                </a:solidFill>
              </a:rPr>
              <a:t>Bone.</a:t>
            </a:r>
          </a:p>
          <a:p>
            <a:pPr marL="0" indent="0" algn="l">
              <a:buNone/>
            </a:pPr>
            <a:r>
              <a:rPr lang="en-US" b="1" dirty="0">
                <a:solidFill>
                  <a:schemeClr val="accent1"/>
                </a:solidFill>
              </a:rPr>
              <a:t>Cartilage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446478"/>
            <a:ext cx="4902628" cy="413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539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412776"/>
            <a:ext cx="8229600" cy="1143000"/>
          </a:xfrm>
        </p:spPr>
        <p:txBody>
          <a:bodyPr>
            <a:normAutofit fontScale="90000"/>
          </a:bodyPr>
          <a:lstStyle/>
          <a:p>
            <a:br>
              <a:rPr lang="en-US" dirty="0"/>
            </a:br>
            <a:r>
              <a:rPr lang="en-US" dirty="0"/>
              <a:t>*</a:t>
            </a:r>
            <a:r>
              <a:rPr lang="en-US" b="1" dirty="0">
                <a:solidFill>
                  <a:schemeClr val="accent1"/>
                </a:solidFill>
                <a:latin typeface="Arabic Typesetting" pitchFamily="66" charset="-78"/>
                <a:cs typeface="Arabic Typesetting" pitchFamily="66" charset="-78"/>
              </a:rPr>
              <a:t>The body: Divided into head, trunk and tail</a:t>
            </a:r>
            <a:r>
              <a:rPr lang="en-US" dirty="0">
                <a:solidFill>
                  <a:schemeClr val="accent1"/>
                </a:solidFill>
              </a:rPr>
              <a:t>.</a:t>
            </a:r>
            <a:br>
              <a:rPr lang="en-US" dirty="0">
                <a:solidFill>
                  <a:schemeClr val="accent1"/>
                </a:solidFill>
              </a:rPr>
            </a:br>
            <a:endParaRPr lang="ar-IQ" dirty="0">
              <a:solidFill>
                <a:schemeClr val="accent1"/>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708920"/>
            <a:ext cx="812776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83768" y="476672"/>
            <a:ext cx="4032448" cy="646331"/>
          </a:xfrm>
          <a:prstGeom prst="rect">
            <a:avLst/>
          </a:prstGeom>
          <a:noFill/>
        </p:spPr>
        <p:txBody>
          <a:bodyPr wrap="square" rtlCol="0">
            <a:spAutoFit/>
          </a:bodyPr>
          <a:lstStyle/>
          <a:p>
            <a:pPr algn="ctr"/>
            <a:r>
              <a:rPr lang="en-US" dirty="0"/>
              <a:t> </a:t>
            </a:r>
            <a:r>
              <a:rPr lang="en-US" sz="3600" b="1" dirty="0">
                <a:solidFill>
                  <a:schemeClr val="accent2"/>
                </a:solidFill>
                <a:latin typeface="Arabic Typesetting" pitchFamily="66" charset="-78"/>
                <a:cs typeface="Arabic Typesetting" pitchFamily="66" charset="-78"/>
              </a:rPr>
              <a:t>External fish anatomy </a:t>
            </a:r>
            <a:endParaRPr lang="en-US" b="1" dirty="0">
              <a:solidFill>
                <a:schemeClr val="accent2"/>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1924665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539552" y="1628800"/>
            <a:ext cx="8229600" cy="4525963"/>
          </a:xfrm>
        </p:spPr>
        <p:txBody>
          <a:bodyPr>
            <a:normAutofit fontScale="92500" lnSpcReduction="20000"/>
          </a:bodyPr>
          <a:lstStyle/>
          <a:p>
            <a:pPr algn="l"/>
            <a:r>
              <a:rPr lang="ar-IQ" b="1" dirty="0"/>
              <a:t>القلب والاوعية الدموية                    </a:t>
            </a:r>
            <a:r>
              <a:rPr lang="en-GB" b="1" dirty="0"/>
              <a:t>2.Cardiovascular:</a:t>
            </a:r>
          </a:p>
          <a:p>
            <a:pPr algn="l"/>
            <a:r>
              <a:rPr lang="ar-IQ" b="1" dirty="0">
                <a:solidFill>
                  <a:schemeClr val="accent1"/>
                </a:solidFill>
              </a:rPr>
              <a:t>القلب                               </a:t>
            </a:r>
            <a:r>
              <a:rPr lang="en-GB" b="1" dirty="0">
                <a:solidFill>
                  <a:schemeClr val="accent1"/>
                </a:solidFill>
              </a:rPr>
              <a:t>heart</a:t>
            </a:r>
            <a:r>
              <a:rPr lang="en-GB" dirty="0"/>
              <a:t>.</a:t>
            </a:r>
            <a:endParaRPr lang="en-GB" dirty="0">
              <a:solidFill>
                <a:schemeClr val="accent1"/>
              </a:solidFill>
            </a:endParaRPr>
          </a:p>
          <a:p>
            <a:pPr marL="0" indent="0" algn="l">
              <a:buNone/>
            </a:pPr>
            <a:r>
              <a:rPr lang="ar-IQ" b="1" dirty="0">
                <a:solidFill>
                  <a:schemeClr val="accent1"/>
                </a:solidFill>
              </a:rPr>
              <a:t> جهاز الدوران                </a:t>
            </a:r>
            <a:r>
              <a:rPr lang="en-GB" b="1" dirty="0">
                <a:solidFill>
                  <a:schemeClr val="accent1"/>
                </a:solidFill>
              </a:rPr>
              <a:t>Circulation</a:t>
            </a:r>
          </a:p>
          <a:p>
            <a:pPr marL="0" indent="0" algn="l">
              <a:buNone/>
            </a:pPr>
            <a:r>
              <a:rPr lang="ar-IQ" b="1" dirty="0"/>
              <a:t>:</a:t>
            </a:r>
            <a:r>
              <a:rPr lang="en-GB" b="1" dirty="0"/>
              <a:t>3.Digestive</a:t>
            </a:r>
            <a:endParaRPr lang="ar-IQ" b="1" dirty="0"/>
          </a:p>
          <a:p>
            <a:pPr marL="0" indent="0" algn="l">
              <a:buNone/>
            </a:pPr>
            <a:r>
              <a:rPr lang="en-GB" b="1" dirty="0">
                <a:solidFill>
                  <a:schemeClr val="accent1"/>
                </a:solidFill>
              </a:rPr>
              <a:t>Stomach</a:t>
            </a:r>
          </a:p>
          <a:p>
            <a:pPr marL="0" indent="0" algn="l">
              <a:buNone/>
            </a:pPr>
            <a:r>
              <a:rPr lang="ar-IQ" b="1" dirty="0">
                <a:solidFill>
                  <a:schemeClr val="accent2"/>
                </a:solidFill>
              </a:rPr>
              <a:t>     الزوائد البوابية                           </a:t>
            </a:r>
            <a:r>
              <a:rPr lang="en-GB" b="1" dirty="0">
                <a:solidFill>
                  <a:schemeClr val="accent2"/>
                </a:solidFill>
              </a:rPr>
              <a:t>pyloric ceca</a:t>
            </a:r>
            <a:endParaRPr lang="ar-IQ" b="1" dirty="0">
              <a:solidFill>
                <a:schemeClr val="accent2"/>
              </a:solidFill>
            </a:endParaRPr>
          </a:p>
          <a:p>
            <a:pPr marL="0" indent="0" algn="l">
              <a:buNone/>
            </a:pPr>
            <a:r>
              <a:rPr lang="ar-IQ" b="1" dirty="0">
                <a:solidFill>
                  <a:schemeClr val="accent2"/>
                </a:solidFill>
              </a:rPr>
              <a:t>الامعاء                                     </a:t>
            </a:r>
            <a:r>
              <a:rPr lang="en-GB" b="1">
                <a:solidFill>
                  <a:schemeClr val="accent2"/>
                </a:solidFill>
              </a:rPr>
              <a:t>Intestine</a:t>
            </a:r>
            <a:endParaRPr lang="en-GB" b="1" dirty="0">
              <a:solidFill>
                <a:schemeClr val="accent2"/>
              </a:solidFill>
            </a:endParaRPr>
          </a:p>
          <a:p>
            <a:pPr marL="0" indent="0" algn="l">
              <a:buNone/>
            </a:pPr>
            <a:r>
              <a:rPr lang="ar-IQ" b="1" dirty="0">
                <a:solidFill>
                  <a:schemeClr val="accent2"/>
                </a:solidFill>
              </a:rPr>
              <a:t> الكبد                                         </a:t>
            </a:r>
            <a:r>
              <a:rPr lang="en-GB" b="1" dirty="0">
                <a:solidFill>
                  <a:schemeClr val="accent2"/>
                </a:solidFill>
              </a:rPr>
              <a:t>Liver</a:t>
            </a:r>
          </a:p>
          <a:p>
            <a:pPr marL="0" indent="0" algn="l">
              <a:buNone/>
            </a:pPr>
            <a:r>
              <a:rPr lang="ar-IQ" b="1" dirty="0">
                <a:solidFill>
                  <a:schemeClr val="accent2"/>
                </a:solidFill>
              </a:rPr>
              <a:t> البنكرياس                             </a:t>
            </a:r>
            <a:r>
              <a:rPr lang="en-GB" b="1" dirty="0">
                <a:solidFill>
                  <a:schemeClr val="accent2"/>
                </a:solidFill>
              </a:rPr>
              <a:t>Pancreas</a:t>
            </a:r>
            <a:endParaRPr lang="ar-IQ" b="1" dirty="0">
              <a:solidFill>
                <a:schemeClr val="accent2"/>
              </a:solidFill>
            </a:endParaRPr>
          </a:p>
        </p:txBody>
      </p:sp>
    </p:spTree>
    <p:extLst>
      <p:ext uri="{BB962C8B-B14F-4D97-AF65-F5344CB8AC3E}">
        <p14:creationId xmlns:p14="http://schemas.microsoft.com/office/powerpoint/2010/main" val="3345080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l"/>
            <a:r>
              <a:rPr lang="ar-IQ" b="1" dirty="0"/>
              <a:t>الجهاز اللمفي                   </a:t>
            </a:r>
            <a:r>
              <a:rPr lang="en-GB" b="1" dirty="0"/>
              <a:t>4.Lymphoreticular: </a:t>
            </a:r>
          </a:p>
          <a:p>
            <a:endParaRPr lang="en-GB" dirty="0"/>
          </a:p>
          <a:p>
            <a:pPr algn="l"/>
            <a:r>
              <a:rPr lang="ar-IQ" b="1" dirty="0"/>
              <a:t>الجهاز البولي                                </a:t>
            </a:r>
            <a:r>
              <a:rPr lang="en-GB" b="1" dirty="0"/>
              <a:t>5. Urinary:</a:t>
            </a:r>
          </a:p>
          <a:p>
            <a:pPr algn="l"/>
            <a:r>
              <a:rPr lang="en-GB" b="1" dirty="0">
                <a:solidFill>
                  <a:schemeClr val="accent1"/>
                </a:solidFill>
              </a:rPr>
              <a:t>Kidney</a:t>
            </a:r>
            <a:endParaRPr lang="ar-IQ" b="1" dirty="0">
              <a:solidFill>
                <a:schemeClr val="accent1"/>
              </a:solidFill>
            </a:endParaRPr>
          </a:p>
          <a:p>
            <a:pPr algn="l"/>
            <a:r>
              <a:rPr lang="ar-IQ" b="1" dirty="0"/>
              <a:t>جهاز التكاثر(التناسل)                     </a:t>
            </a:r>
            <a:r>
              <a:rPr lang="en-GB" b="1" dirty="0"/>
              <a:t>Reproductive:</a:t>
            </a:r>
          </a:p>
          <a:p>
            <a:pPr algn="l"/>
            <a:r>
              <a:rPr lang="en-GB" b="1" dirty="0">
                <a:solidFill>
                  <a:schemeClr val="accent1"/>
                </a:solidFill>
              </a:rPr>
              <a:t>ovaries.</a:t>
            </a:r>
          </a:p>
          <a:p>
            <a:pPr algn="l"/>
            <a:r>
              <a:rPr lang="en-GB" b="1" dirty="0">
                <a:solidFill>
                  <a:schemeClr val="accent1"/>
                </a:solidFill>
              </a:rPr>
              <a:t>testes</a:t>
            </a:r>
          </a:p>
          <a:p>
            <a:pPr algn="l"/>
            <a:endParaRPr lang="ar-IQ" b="1" dirty="0">
              <a:solidFill>
                <a:schemeClr val="accent1"/>
              </a:solidFill>
            </a:endParaRPr>
          </a:p>
        </p:txBody>
      </p:sp>
    </p:spTree>
    <p:extLst>
      <p:ext uri="{BB962C8B-B14F-4D97-AF65-F5344CB8AC3E}">
        <p14:creationId xmlns:p14="http://schemas.microsoft.com/office/powerpoint/2010/main" val="4204208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a:t>Ovary</a:t>
            </a:r>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163920"/>
            <a:ext cx="6696744" cy="5457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1684315" y="5949280"/>
            <a:ext cx="768160" cy="369332"/>
          </a:xfrm>
          <a:prstGeom prst="rect">
            <a:avLst/>
          </a:prstGeom>
          <a:noFill/>
        </p:spPr>
        <p:txBody>
          <a:bodyPr wrap="none" rtlCol="1">
            <a:spAutoFit/>
          </a:bodyPr>
          <a:lstStyle/>
          <a:p>
            <a:r>
              <a:rPr lang="ar-IQ" dirty="0"/>
              <a:t>للاطلاع</a:t>
            </a:r>
          </a:p>
        </p:txBody>
      </p:sp>
    </p:spTree>
    <p:extLst>
      <p:ext uri="{BB962C8B-B14F-4D97-AF65-F5344CB8AC3E}">
        <p14:creationId xmlns:p14="http://schemas.microsoft.com/office/powerpoint/2010/main" val="2664447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273" y="909372"/>
            <a:ext cx="6274071" cy="511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3059832" y="476672"/>
            <a:ext cx="3096344" cy="523220"/>
          </a:xfrm>
          <a:prstGeom prst="rect">
            <a:avLst/>
          </a:prstGeom>
          <a:noFill/>
        </p:spPr>
        <p:txBody>
          <a:bodyPr wrap="square" rtlCol="1">
            <a:spAutoFit/>
          </a:bodyPr>
          <a:lstStyle/>
          <a:p>
            <a:pPr algn="ctr"/>
            <a:r>
              <a:rPr lang="en-GB" sz="2800" b="1" dirty="0"/>
              <a:t>Testes</a:t>
            </a:r>
            <a:endParaRPr lang="ar-IQ" b="1" dirty="0"/>
          </a:p>
        </p:txBody>
      </p:sp>
      <p:sp>
        <p:nvSpPr>
          <p:cNvPr id="2" name="مربع نص 1"/>
          <p:cNvSpPr txBox="1"/>
          <p:nvPr/>
        </p:nvSpPr>
        <p:spPr>
          <a:xfrm>
            <a:off x="2044355" y="5589240"/>
            <a:ext cx="768160" cy="369332"/>
          </a:xfrm>
          <a:prstGeom prst="rect">
            <a:avLst/>
          </a:prstGeom>
          <a:noFill/>
        </p:spPr>
        <p:txBody>
          <a:bodyPr wrap="none" rtlCol="1">
            <a:spAutoFit/>
          </a:bodyPr>
          <a:lstStyle/>
          <a:p>
            <a:r>
              <a:rPr lang="ar-IQ" dirty="0"/>
              <a:t>للاطلاع</a:t>
            </a:r>
          </a:p>
        </p:txBody>
      </p:sp>
    </p:spTree>
    <p:extLst>
      <p:ext uri="{BB962C8B-B14F-4D97-AF65-F5344CB8AC3E}">
        <p14:creationId xmlns:p14="http://schemas.microsoft.com/office/powerpoint/2010/main" val="1469730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l"/>
            <a:r>
              <a:rPr lang="fr-FR" b="1" dirty="0"/>
              <a:t>7. Endocrine</a:t>
            </a:r>
            <a:r>
              <a:rPr lang="fr-FR" dirty="0"/>
              <a:t>:</a:t>
            </a:r>
          </a:p>
          <a:p>
            <a:pPr algn="l"/>
            <a:endParaRPr lang="fr-FR" dirty="0"/>
          </a:p>
          <a:p>
            <a:pPr algn="l"/>
            <a:r>
              <a:rPr lang="fr-FR" b="1" dirty="0"/>
              <a:t>8. </a:t>
            </a:r>
            <a:r>
              <a:rPr lang="fr-FR" b="1" dirty="0" err="1"/>
              <a:t>Nervous</a:t>
            </a:r>
            <a:r>
              <a:rPr lang="fr-FR" dirty="0"/>
              <a:t>:</a:t>
            </a:r>
          </a:p>
          <a:p>
            <a:pPr algn="l"/>
            <a:r>
              <a:rPr lang="ar-IQ" b="1">
                <a:solidFill>
                  <a:schemeClr val="accent1"/>
                </a:solidFill>
              </a:rPr>
              <a:t>الدماغ                                        </a:t>
            </a:r>
            <a:r>
              <a:rPr lang="fr-FR" b="1" dirty="0" err="1">
                <a:solidFill>
                  <a:schemeClr val="accent1"/>
                </a:solidFill>
              </a:rPr>
              <a:t>Brain</a:t>
            </a:r>
            <a:r>
              <a:rPr lang="fr-FR" b="1" dirty="0">
                <a:solidFill>
                  <a:schemeClr val="accent1"/>
                </a:solidFill>
              </a:rPr>
              <a:t>. </a:t>
            </a:r>
          </a:p>
          <a:p>
            <a:pPr algn="l"/>
            <a:r>
              <a:rPr lang="ar-IQ" b="1" dirty="0">
                <a:solidFill>
                  <a:schemeClr val="accent1"/>
                </a:solidFill>
              </a:rPr>
              <a:t>الاعصاب الدماغية                   </a:t>
            </a:r>
            <a:r>
              <a:rPr lang="fr-FR" b="1" dirty="0" err="1">
                <a:solidFill>
                  <a:schemeClr val="accent1"/>
                </a:solidFill>
              </a:rPr>
              <a:t>cranial</a:t>
            </a:r>
            <a:r>
              <a:rPr lang="fr-FR" b="1" dirty="0">
                <a:solidFill>
                  <a:schemeClr val="accent1"/>
                </a:solidFill>
              </a:rPr>
              <a:t> nerves </a:t>
            </a:r>
          </a:p>
          <a:p>
            <a:pPr algn="l"/>
            <a:r>
              <a:rPr lang="ar-IQ" b="1" dirty="0">
                <a:solidFill>
                  <a:schemeClr val="accent1"/>
                </a:solidFill>
              </a:rPr>
              <a:t>الحبل الشوكي                       </a:t>
            </a:r>
            <a:r>
              <a:rPr lang="fr-FR" b="1" dirty="0">
                <a:solidFill>
                  <a:schemeClr val="accent1"/>
                </a:solidFill>
              </a:rPr>
              <a:t>spinal </a:t>
            </a:r>
            <a:r>
              <a:rPr lang="fr-FR" b="1" dirty="0" err="1">
                <a:solidFill>
                  <a:schemeClr val="accent1"/>
                </a:solidFill>
              </a:rPr>
              <a:t>cord</a:t>
            </a:r>
            <a:r>
              <a:rPr lang="fr-FR" b="1" dirty="0">
                <a:solidFill>
                  <a:schemeClr val="accent1"/>
                </a:solidFill>
              </a:rPr>
              <a:t>.</a:t>
            </a:r>
          </a:p>
          <a:p>
            <a:pPr algn="l"/>
            <a:r>
              <a:rPr lang="en-GB" b="1" dirty="0"/>
              <a:t>9. Swim bladder (Air bladder):</a:t>
            </a:r>
            <a:endParaRPr lang="ar-IQ" b="1" dirty="0"/>
          </a:p>
        </p:txBody>
      </p:sp>
    </p:spTree>
    <p:extLst>
      <p:ext uri="{BB962C8B-B14F-4D97-AF65-F5344CB8AC3E}">
        <p14:creationId xmlns:p14="http://schemas.microsoft.com/office/powerpoint/2010/main" val="58805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56" y="1196752"/>
            <a:ext cx="837440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909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71" y="980728"/>
            <a:ext cx="8348613"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08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7624" y="1268760"/>
            <a:ext cx="6552728" cy="3508653"/>
          </a:xfrm>
          <a:prstGeom prst="rect">
            <a:avLst/>
          </a:prstGeom>
        </p:spPr>
        <p:txBody>
          <a:bodyPr wrap="square">
            <a:spAutoFit/>
          </a:bodyPr>
          <a:lstStyle/>
          <a:p>
            <a:pPr algn="just"/>
            <a:r>
              <a:rPr lang="en-US" sz="4400" dirty="0"/>
              <a:t>*</a:t>
            </a:r>
            <a:r>
              <a:rPr lang="en-US" sz="6000" b="1" dirty="0">
                <a:solidFill>
                  <a:schemeClr val="accent2"/>
                </a:solidFill>
                <a:latin typeface="Aldhabi" pitchFamily="2" charset="-78"/>
                <a:cs typeface="Aldhabi" pitchFamily="2" charset="-78"/>
              </a:rPr>
              <a:t>Skin</a:t>
            </a:r>
            <a:r>
              <a:rPr lang="en-US" sz="4400" dirty="0"/>
              <a:t>: </a:t>
            </a:r>
            <a:r>
              <a:rPr lang="en-US" sz="5400" dirty="0">
                <a:latin typeface="Aldhabi" pitchFamily="2" charset="-78"/>
                <a:cs typeface="Aldhabi" pitchFamily="2" charset="-78"/>
              </a:rPr>
              <a:t>Fish skin typically have numerous mucus-secreting skin cells that called mucous layer and </a:t>
            </a:r>
            <a:r>
              <a:rPr lang="ar-IQ" sz="5400" dirty="0">
                <a:latin typeface="Aldhabi" pitchFamily="2" charset="-78"/>
                <a:cs typeface="Aldhabi" pitchFamily="2" charset="-78"/>
              </a:rPr>
              <a:t>.</a:t>
            </a:r>
            <a:r>
              <a:rPr lang="en-US" sz="5400" dirty="0">
                <a:latin typeface="Aldhabi" pitchFamily="2" charset="-78"/>
                <a:cs typeface="Aldhabi" pitchFamily="2" charset="-78"/>
              </a:rPr>
              <a:t>may also have poison glands</a:t>
            </a:r>
            <a:endParaRPr lang="ar-IQ" sz="4400" dirty="0">
              <a:latin typeface="Aldhabi" pitchFamily="2" charset="-78"/>
              <a:cs typeface="Aldhabi" pitchFamily="2" charset="-78"/>
            </a:endParaRPr>
          </a:p>
        </p:txBody>
      </p:sp>
    </p:spTree>
    <p:extLst>
      <p:ext uri="{BB962C8B-B14F-4D97-AF65-F5344CB8AC3E}">
        <p14:creationId xmlns:p14="http://schemas.microsoft.com/office/powerpoint/2010/main" val="54753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4800" b="1" dirty="0">
                <a:solidFill>
                  <a:schemeClr val="accent2"/>
                </a:solidFill>
                <a:latin typeface="Aldhabi" pitchFamily="2" charset="-78"/>
                <a:cs typeface="Aldhabi" pitchFamily="2" charset="-78"/>
              </a:rPr>
              <a:t>Scales</a:t>
            </a:r>
            <a:r>
              <a:rPr lang="en-US" dirty="0">
                <a:latin typeface="Aldhabi" pitchFamily="2" charset="-78"/>
                <a:cs typeface="Aldhabi" pitchFamily="2" charset="-78"/>
              </a:rPr>
              <a:t>: It is the outer body of many fish and act as protective layer</a:t>
            </a:r>
            <a:endParaRPr lang="ar-IQ" dirty="0">
              <a:latin typeface="Aldhabi" pitchFamily="2" charset="-78"/>
              <a:cs typeface="Aldhabi" pitchFamily="2" charset="-78"/>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548398"/>
            <a:ext cx="7128792" cy="4875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720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800" b="1" dirty="0">
                <a:solidFill>
                  <a:schemeClr val="accent1"/>
                </a:solidFill>
                <a:latin typeface="Aldhabi" pitchFamily="2" charset="-78"/>
                <a:cs typeface="Aldhabi" pitchFamily="2" charset="-78"/>
              </a:rPr>
              <a:t>There are four principal types of fish scales</a:t>
            </a:r>
            <a:endParaRPr lang="ar-IQ" sz="4800" b="1" dirty="0">
              <a:solidFill>
                <a:schemeClr val="accent1"/>
              </a:solidFill>
              <a:latin typeface="Aldhabi" pitchFamily="2" charset="-78"/>
              <a:cs typeface="Aldhabi" pitchFamily="2" charset="-78"/>
            </a:endParaRPr>
          </a:p>
        </p:txBody>
      </p:sp>
      <p:sp>
        <p:nvSpPr>
          <p:cNvPr id="3" name="عنصر نائب للمحتوى 2"/>
          <p:cNvSpPr>
            <a:spLocks noGrp="1"/>
          </p:cNvSpPr>
          <p:nvPr>
            <p:ph idx="1"/>
          </p:nvPr>
        </p:nvSpPr>
        <p:spPr>
          <a:xfrm>
            <a:off x="457200" y="1639341"/>
            <a:ext cx="8229600" cy="4525963"/>
          </a:xfrm>
          <a:solidFill>
            <a:schemeClr val="bg1"/>
          </a:solidFill>
        </p:spPr>
        <p:txBody>
          <a:bodyPr>
            <a:normAutofit lnSpcReduction="10000"/>
          </a:bodyPr>
          <a:lstStyle/>
          <a:p>
            <a:pPr algn="l"/>
            <a:r>
              <a:rPr lang="en-US" sz="4000" b="1" dirty="0">
                <a:solidFill>
                  <a:schemeClr val="accent1"/>
                </a:solidFill>
                <a:latin typeface="Aldhabi" pitchFamily="2" charset="-78"/>
                <a:cs typeface="Aldhabi" pitchFamily="2" charset="-78"/>
              </a:rPr>
              <a:t>1</a:t>
            </a:r>
            <a:r>
              <a:rPr lang="en-US" sz="4000" b="1" dirty="0">
                <a:solidFill>
                  <a:srgbClr val="FF0000"/>
                </a:solidFill>
                <a:latin typeface="Aldhabi" pitchFamily="2" charset="-78"/>
                <a:cs typeface="Aldhabi" pitchFamily="2" charset="-78"/>
              </a:rPr>
              <a:t>.Placoid scales</a:t>
            </a:r>
            <a:r>
              <a:rPr lang="en-US" sz="4000" dirty="0">
                <a:latin typeface="Aldhabi" pitchFamily="2" charset="-78"/>
                <a:cs typeface="Aldhabi" pitchFamily="2" charset="-78"/>
              </a:rPr>
              <a:t>: are similar to teeth in that they are made of dentin.                                     </a:t>
            </a:r>
          </a:p>
          <a:p>
            <a:pPr marL="0" indent="0" algn="l">
              <a:buNone/>
            </a:pPr>
            <a:r>
              <a:rPr lang="en-US" sz="4000" dirty="0">
                <a:latin typeface="Aldhabi" pitchFamily="2" charset="-78"/>
                <a:cs typeface="Aldhabi" pitchFamily="2" charset="-78"/>
              </a:rPr>
              <a:t>  </a:t>
            </a:r>
            <a:r>
              <a:rPr lang="en-US" sz="4000" b="1" dirty="0">
                <a:solidFill>
                  <a:schemeClr val="accent1"/>
                </a:solidFill>
                <a:latin typeface="Aldhabi" pitchFamily="2" charset="-78"/>
                <a:cs typeface="Aldhabi" pitchFamily="2" charset="-78"/>
              </a:rPr>
              <a:t>2 </a:t>
            </a:r>
            <a:r>
              <a:rPr lang="en-US" sz="4000" b="1" dirty="0">
                <a:solidFill>
                  <a:srgbClr val="FF0000"/>
                </a:solidFill>
                <a:latin typeface="Aldhabi" pitchFamily="2" charset="-78"/>
                <a:cs typeface="Aldhabi" pitchFamily="2" charset="-78"/>
              </a:rPr>
              <a:t>.Ganoid scales</a:t>
            </a:r>
            <a:r>
              <a:rPr lang="en-US" sz="4000" dirty="0">
                <a:latin typeface="Aldhabi" pitchFamily="2" charset="-78"/>
                <a:cs typeface="Aldhabi" pitchFamily="2" charset="-78"/>
              </a:rPr>
              <a:t>: are flat shape, that cover a fish body with little overlapping. </a:t>
            </a:r>
          </a:p>
          <a:p>
            <a:pPr algn="l"/>
            <a:r>
              <a:rPr lang="en-US" sz="4000" b="1" dirty="0">
                <a:solidFill>
                  <a:schemeClr val="accent1"/>
                </a:solidFill>
                <a:latin typeface="Aldhabi" pitchFamily="2" charset="-78"/>
                <a:cs typeface="Aldhabi" pitchFamily="2" charset="-78"/>
              </a:rPr>
              <a:t>3</a:t>
            </a:r>
            <a:r>
              <a:rPr lang="en-US" sz="4000" b="1" dirty="0">
                <a:solidFill>
                  <a:srgbClr val="FF0000"/>
                </a:solidFill>
                <a:latin typeface="Aldhabi" pitchFamily="2" charset="-78"/>
                <a:cs typeface="Aldhabi" pitchFamily="2" charset="-78"/>
              </a:rPr>
              <a:t>.Cycloid scales</a:t>
            </a:r>
            <a:r>
              <a:rPr lang="en-US" sz="4000" dirty="0">
                <a:latin typeface="Aldhabi" pitchFamily="2" charset="-78"/>
                <a:cs typeface="Aldhabi" pitchFamily="2" charset="-78"/>
              </a:rPr>
              <a:t>: are small oval-shaped scales. </a:t>
            </a:r>
          </a:p>
          <a:p>
            <a:pPr algn="l"/>
            <a:r>
              <a:rPr lang="en-US" sz="4000" b="1" dirty="0">
                <a:solidFill>
                  <a:schemeClr val="accent1"/>
                </a:solidFill>
                <a:latin typeface="Aldhabi" pitchFamily="2" charset="-78"/>
                <a:cs typeface="Aldhabi" pitchFamily="2" charset="-78"/>
              </a:rPr>
              <a:t>4</a:t>
            </a:r>
            <a:r>
              <a:rPr lang="en-US" sz="4000" b="1" dirty="0">
                <a:solidFill>
                  <a:srgbClr val="FF0000"/>
                </a:solidFill>
                <a:latin typeface="Aldhabi" pitchFamily="2" charset="-78"/>
                <a:cs typeface="Aldhabi" pitchFamily="2" charset="-78"/>
              </a:rPr>
              <a:t>.Ctenoid scales</a:t>
            </a:r>
            <a:r>
              <a:rPr lang="en-US" sz="4000" dirty="0">
                <a:latin typeface="Aldhabi" pitchFamily="2" charset="-78"/>
                <a:cs typeface="Aldhabi" pitchFamily="2" charset="-78"/>
              </a:rPr>
              <a:t>: are similar to the </a:t>
            </a:r>
            <a:r>
              <a:rPr lang="en-US" sz="4000" dirty="0">
                <a:solidFill>
                  <a:srgbClr val="FF0000"/>
                </a:solidFill>
                <a:latin typeface="Aldhabi" pitchFamily="2" charset="-78"/>
                <a:cs typeface="Aldhabi" pitchFamily="2" charset="-78"/>
              </a:rPr>
              <a:t>cycloid scales</a:t>
            </a:r>
            <a:r>
              <a:rPr lang="en-US" sz="4000" dirty="0">
                <a:latin typeface="Aldhabi" pitchFamily="2" charset="-78"/>
                <a:cs typeface="Aldhabi" pitchFamily="2" charset="-78"/>
              </a:rPr>
              <a:t>. They are  distinguished by spines that cover one edge</a:t>
            </a:r>
            <a:r>
              <a:rPr lang="en-US" dirty="0"/>
              <a:t>. </a:t>
            </a:r>
            <a:endParaRPr lang="ar-IQ" dirty="0"/>
          </a:p>
        </p:txBody>
      </p:sp>
    </p:spTree>
    <p:extLst>
      <p:ext uri="{BB962C8B-B14F-4D97-AF65-F5344CB8AC3E}">
        <p14:creationId xmlns:p14="http://schemas.microsoft.com/office/powerpoint/2010/main" val="3235055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26" y="980728"/>
            <a:ext cx="897727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205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latin typeface="Andalus" pitchFamily="18" charset="-78"/>
              <a:cs typeface="Andalus" pitchFamily="18" charset="-78"/>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539" y="620688"/>
            <a:ext cx="8283763" cy="621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27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GB" sz="4800" b="1" dirty="0">
                <a:solidFill>
                  <a:schemeClr val="accent1"/>
                </a:solidFill>
                <a:latin typeface="Aldhabi" pitchFamily="2" charset="-78"/>
                <a:cs typeface="Aldhabi" pitchFamily="2" charset="-78"/>
              </a:rPr>
              <a:t>Types of fins</a:t>
            </a:r>
            <a:r>
              <a:rPr lang="en-GB" sz="4800" dirty="0"/>
              <a:t>:</a:t>
            </a:r>
            <a:endParaRPr lang="ar-IQ" sz="4800" dirty="0"/>
          </a:p>
        </p:txBody>
      </p:sp>
      <p:sp>
        <p:nvSpPr>
          <p:cNvPr id="3" name="عنصر نائب للمحتوى 2"/>
          <p:cNvSpPr>
            <a:spLocks noGrp="1"/>
          </p:cNvSpPr>
          <p:nvPr>
            <p:ph idx="1"/>
          </p:nvPr>
        </p:nvSpPr>
        <p:spPr/>
        <p:txBody>
          <a:bodyPr>
            <a:normAutofit/>
          </a:bodyPr>
          <a:lstStyle/>
          <a:p>
            <a:pPr algn="l"/>
            <a:r>
              <a:rPr lang="ar-IQ" sz="2800" dirty="0">
                <a:latin typeface="Aldhabi" pitchFamily="2" charset="-78"/>
              </a:rPr>
              <a:t>الزعنفة الظهرية               </a:t>
            </a:r>
            <a:r>
              <a:rPr lang="en-GB" sz="3600" dirty="0">
                <a:latin typeface="Aldhabi" pitchFamily="2" charset="-78"/>
                <a:cs typeface="Aldhabi" pitchFamily="2" charset="-78"/>
              </a:rPr>
              <a:t>Dorsal fins</a:t>
            </a:r>
            <a:endParaRPr lang="ar-IQ" sz="3600" dirty="0">
              <a:latin typeface="Aldhabi" pitchFamily="2" charset="-78"/>
              <a:cs typeface="Aldhabi" pitchFamily="2" charset="-78"/>
            </a:endParaRPr>
          </a:p>
          <a:p>
            <a:pPr algn="l"/>
            <a:endParaRPr lang="ar-IQ" sz="2400" dirty="0"/>
          </a:p>
          <a:p>
            <a:pPr algn="l"/>
            <a:r>
              <a:rPr lang="ar-IQ" sz="2800" dirty="0">
                <a:latin typeface="Aldhabi" pitchFamily="2" charset="-78"/>
              </a:rPr>
              <a:t>الزعنفة الذيلية   </a:t>
            </a:r>
            <a:r>
              <a:rPr lang="fr-FR" sz="4000" dirty="0">
                <a:latin typeface="Aldhabi" pitchFamily="2" charset="-78"/>
                <a:cs typeface="Aldhabi" pitchFamily="2" charset="-78"/>
              </a:rPr>
              <a:t>Caudal fin</a:t>
            </a:r>
            <a:r>
              <a:rPr lang="fr-FR" sz="3600" dirty="0">
                <a:latin typeface="Aldhabi" pitchFamily="2" charset="-78"/>
                <a:cs typeface="Aldhabi" pitchFamily="2" charset="-78"/>
              </a:rPr>
              <a:t>: </a:t>
            </a:r>
            <a:r>
              <a:rPr lang="fr-FR" sz="4000" b="1" dirty="0">
                <a:latin typeface="Aldhabi" pitchFamily="2" charset="-78"/>
                <a:cs typeface="Aldhabi" pitchFamily="2" charset="-78"/>
              </a:rPr>
              <a:t>or</a:t>
            </a:r>
            <a:r>
              <a:rPr lang="fr-FR" sz="4000" dirty="0">
                <a:latin typeface="Aldhabi" pitchFamily="2" charset="-78"/>
                <a:cs typeface="Aldhabi" pitchFamily="2" charset="-78"/>
              </a:rPr>
              <a:t> Tail fin</a:t>
            </a:r>
            <a:endParaRPr lang="ar-IQ" sz="4000" dirty="0">
              <a:latin typeface="Aldhabi" pitchFamily="2" charset="-78"/>
              <a:cs typeface="Aldhabi" pitchFamily="2" charset="-78"/>
            </a:endParaRPr>
          </a:p>
          <a:p>
            <a:pPr algn="l"/>
            <a:r>
              <a:rPr lang="ar-IQ" sz="2800" dirty="0">
                <a:latin typeface="Aldhabi" pitchFamily="2" charset="-78"/>
              </a:rPr>
              <a:t>الزعنفة المخرجية                </a:t>
            </a:r>
            <a:r>
              <a:rPr lang="en-GB" sz="4000" dirty="0">
                <a:latin typeface="Aldhabi" pitchFamily="2" charset="-78"/>
                <a:cs typeface="Aldhabi" pitchFamily="2" charset="-78"/>
              </a:rPr>
              <a:t>Anal fin</a:t>
            </a:r>
            <a:endParaRPr lang="ar-IQ" sz="4000" dirty="0">
              <a:latin typeface="Aldhabi" pitchFamily="2" charset="-78"/>
              <a:cs typeface="Aldhabi" pitchFamily="2" charset="-78"/>
            </a:endParaRPr>
          </a:p>
          <a:p>
            <a:pPr algn="l"/>
            <a:r>
              <a:rPr lang="ar-IQ" sz="2800" dirty="0">
                <a:latin typeface="Aldhabi" pitchFamily="2" charset="-78"/>
              </a:rPr>
              <a:t>الزعنفة الحوضية                </a:t>
            </a:r>
            <a:r>
              <a:rPr lang="en-GB" sz="3600" dirty="0">
                <a:latin typeface="Aldhabi" pitchFamily="2" charset="-78"/>
                <a:cs typeface="Aldhabi" pitchFamily="2" charset="-78"/>
              </a:rPr>
              <a:t>Pelvic fins</a:t>
            </a:r>
            <a:endParaRPr lang="ar-IQ" sz="3600" dirty="0">
              <a:latin typeface="Aldhabi" pitchFamily="2" charset="-78"/>
              <a:cs typeface="Aldhabi" pitchFamily="2" charset="-78"/>
            </a:endParaRPr>
          </a:p>
          <a:p>
            <a:pPr marL="0" indent="0" algn="l">
              <a:buNone/>
            </a:pPr>
            <a:r>
              <a:rPr lang="ar-IQ" sz="2400" dirty="0"/>
              <a:t>الزعنفة الصدرية               </a:t>
            </a:r>
            <a:r>
              <a:rPr lang="en-GB" sz="3600" dirty="0">
                <a:latin typeface="Aldhabi" pitchFamily="2" charset="-78"/>
                <a:cs typeface="Aldhabi" pitchFamily="2" charset="-78"/>
              </a:rPr>
              <a:t>Pectoral fins</a:t>
            </a:r>
            <a:endParaRPr lang="ar-IQ" sz="3600" dirty="0">
              <a:latin typeface="Aldhabi" pitchFamily="2" charset="-78"/>
              <a:cs typeface="Aldhabi" pitchFamily="2" charset="-78"/>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556792"/>
            <a:ext cx="243205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429000"/>
            <a:ext cx="2517775"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6264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a:solidFill>
                  <a:srgbClr val="FF0000"/>
                </a:solidFill>
                <a:latin typeface="Andalus" pitchFamily="18" charset="-78"/>
                <a:cs typeface="Andalus" pitchFamily="18" charset="-78"/>
              </a:rPr>
              <a:t>Lateral line</a:t>
            </a:r>
            <a:endParaRPr lang="ar-IQ" dirty="0">
              <a:solidFill>
                <a:srgbClr val="FF0000"/>
              </a:solidFill>
              <a:latin typeface="Andalus" pitchFamily="18" charset="-78"/>
              <a:cs typeface="Andalus" pitchFamily="18" charset="-78"/>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4724" y="1746147"/>
            <a:ext cx="7997716" cy="4275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040858"/>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1495</TotalTime>
  <Words>457</Words>
  <Application>Microsoft Office PowerPoint</Application>
  <PresentationFormat>On-screen Show (4:3)</PresentationFormat>
  <Paragraphs>74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Aldhabi</vt:lpstr>
      <vt:lpstr>Andalus</vt:lpstr>
      <vt:lpstr>Arabic Typesetting</vt:lpstr>
      <vt:lpstr>Arial</vt:lpstr>
      <vt:lpstr>Calibri</vt:lpstr>
      <vt:lpstr>سمة Office</vt:lpstr>
      <vt:lpstr>PowerPoint Presentation</vt:lpstr>
      <vt:lpstr> *The body: Divided into head, trunk and tail. </vt:lpstr>
      <vt:lpstr>PowerPoint Presentation</vt:lpstr>
      <vt:lpstr>Scales: It is the outer body of many fish and act as protective layer</vt:lpstr>
      <vt:lpstr>There are four principal types of fish scales</vt:lpstr>
      <vt:lpstr>PowerPoint Presentation</vt:lpstr>
      <vt:lpstr>PowerPoint Presentation</vt:lpstr>
      <vt:lpstr>Types of fins:</vt:lpstr>
      <vt:lpstr>Lateral line</vt:lpstr>
      <vt:lpstr>Lateral line</vt:lpstr>
      <vt:lpstr>Head: The head in fish includes many parts</vt:lpstr>
      <vt:lpstr>PowerPoint Presentation</vt:lpstr>
      <vt:lpstr>Nares (Nostrils): </vt:lpstr>
      <vt:lpstr>PowerPoint Presentation</vt:lpstr>
      <vt:lpstr>Operculum:</vt:lpstr>
      <vt:lpstr>Gill: Most fish have 4 gills on each side located under the operculum</vt:lpstr>
      <vt:lpstr>PowerPoint Presentation</vt:lpstr>
      <vt:lpstr>PowerPoint Presentation</vt:lpstr>
      <vt:lpstr>Internal fish anatomy </vt:lpstr>
      <vt:lpstr>PowerPoint Presentation</vt:lpstr>
      <vt:lpstr>PowerPoint Presentation</vt:lpstr>
      <vt:lpstr>Ovary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ah</dc:creator>
  <cp:lastModifiedBy>hp</cp:lastModifiedBy>
  <cp:revision>80</cp:revision>
  <dcterms:created xsi:type="dcterms:W3CDTF">2020-12-13T11:19:29Z</dcterms:created>
  <dcterms:modified xsi:type="dcterms:W3CDTF">2025-11-21T20:00:22Z</dcterms:modified>
</cp:coreProperties>
</file>